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304" r:id="rId3"/>
    <p:sldId id="262" r:id="rId4"/>
    <p:sldId id="301" r:id="rId5"/>
    <p:sldId id="299" r:id="rId6"/>
    <p:sldId id="300" r:id="rId7"/>
    <p:sldId id="273" r:id="rId8"/>
    <p:sldId id="275" r:id="rId9"/>
    <p:sldId id="287" r:id="rId10"/>
    <p:sldId id="297" r:id="rId11"/>
    <p:sldId id="289" r:id="rId12"/>
    <p:sldId id="291" r:id="rId13"/>
    <p:sldId id="298" r:id="rId14"/>
    <p:sldId id="290" r:id="rId15"/>
    <p:sldId id="283" r:id="rId16"/>
    <p:sldId id="303" r:id="rId17"/>
    <p:sldId id="296" r:id="rId18"/>
    <p:sldId id="295" r:id="rId19"/>
    <p:sldId id="302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8043C"/>
    <a:srgbClr val="0000C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42FF-1D9C-44C3-96D0-DB345022088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EEA0E-F96B-4E6E-955A-4C6BD7BE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EEA0E-F96B-4E6E-955A-4C6BD7BE94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8323-6E8A-40A8-BEA2-0E2C850085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8323-6E8A-40A8-BEA2-0E2C850085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LeGa_CPZw" TargetMode="External"/><Relationship Id="rId7" Type="http://schemas.openxmlformats.org/officeDocument/2006/relationships/hyperlink" Target="https://youtu.be/AR1cQGapsqs" TargetMode="External"/><Relationship Id="rId2" Type="http://schemas.openxmlformats.org/officeDocument/2006/relationships/hyperlink" Target="http://baykschool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BCOwuJW4Pg" TargetMode="External"/><Relationship Id="rId5" Type="http://schemas.openxmlformats.org/officeDocument/2006/relationships/hyperlink" Target="https://youtu.be/jeEAFTFIKwg" TargetMode="External"/><Relationship Id="rId4" Type="http://schemas.openxmlformats.org/officeDocument/2006/relationships/hyperlink" Target="https://youtu.be/ZHE0OQmcLM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nsportal.ru/kultura/sotsialno-kulturnaya-deyatelnost/library/2018/12/02/metodicheskoe-posobie-po-timbildingu" TargetMode="External"/><Relationship Id="rId3" Type="http://schemas.openxmlformats.org/officeDocument/2006/relationships/hyperlink" Target="https://nsportal.ru/shkola/vneklassnaya-rabota/library/2019/04/25/timbilding-kak-effektivnyy-instrument-formirovaniya" TargetMode="External"/><Relationship Id="rId7" Type="http://schemas.openxmlformats.org/officeDocument/2006/relationships/hyperlink" Target="https://4brain.ru/team/" TargetMode="External"/><Relationship Id="rId2" Type="http://schemas.openxmlformats.org/officeDocument/2006/relationships/hyperlink" Target="file:///C:\Documents%20and%20Settings\org03\&#1056;&#1072;&#1073;&#1086;&#1095;&#1080;&#1081;%20&#1089;&#1090;&#1086;&#1083;\&#1041;&#1077;&#1083;&#1086;&#1074;&#1072;%20&#1045;.&#104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brain.ru/blog/scrum/" TargetMode="External"/><Relationship Id="rId5" Type="http://schemas.openxmlformats.org/officeDocument/2006/relationships/hyperlink" Target="https://zen.yandex.ru/media/id/5b86398716027100aaeb711f/eduscrum--sovremennyi-sposob-postroit-obuchenie-v-klasse--5be13580bd70ad00aa0ca43e" TargetMode="External"/><Relationship Id="rId10" Type="http://schemas.openxmlformats.org/officeDocument/2006/relationships/hyperlink" Target="http://vio.uchim.info/Vio_30/cd_site/articles/(http:/www.koriphey.ru/proekty/evr_media/index.php" TargetMode="External"/><Relationship Id="rId4" Type="http://schemas.openxmlformats.org/officeDocument/2006/relationships/hyperlink" Target="https://diso.ru/blog/8" TargetMode="External"/><Relationship Id="rId9" Type="http://schemas.openxmlformats.org/officeDocument/2006/relationships/hyperlink" Target="https://multiurok.ru/files/mediaobrazovanie-v-sovremennoi-shkol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211966" cy="15716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 -</a:t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 ШКОЛЕ»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org03\Рабочий стол\гггг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6"/>
            <a:ext cx="4714908" cy="296504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28662" y="214290"/>
            <a:ext cx="74717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«Байкитская средняя школа»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Эвенкийского муниципального района Красноярского края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(МБОУ БСШ ЭМР)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332656"/>
            <a:ext cx="7725544" cy="24534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8043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РЕАЛИЗАЦИЯ </a:t>
            </a: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8043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ПРОЕКТА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C8043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6" name="Picture 4" descr="C:\Users\Василий\Desktop\Надя +даша\ааааааа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32213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96752"/>
            <a:ext cx="3312368" cy="1152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рабочая группа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564904"/>
            <a:ext cx="3240360" cy="1152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поставили общую цель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301208"/>
            <a:ext cx="3168352" cy="9361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выявление дефицитов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332656"/>
            <a:ext cx="7725544" cy="10732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A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СОЗДАНИЕ КОМАНДЫ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A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3968" y="1196752"/>
            <a:ext cx="4608512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800" b="1" dirty="0" smtClean="0">
              <a:solidFill>
                <a:srgbClr val="C8043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C8043C"/>
                </a:solidFill>
                <a:latin typeface="+mj-lt"/>
                <a:ea typeface="+mj-ea"/>
                <a:cs typeface="+mj-cs"/>
              </a:rPr>
              <a:t>технология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43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тимбилдинга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8043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79912" y="1988840"/>
            <a:ext cx="546360" cy="1440160"/>
          </a:xfrm>
          <a:prstGeom prst="leftArrow">
            <a:avLst/>
          </a:prstGeom>
          <a:solidFill>
            <a:srgbClr val="D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3528" y="3861048"/>
            <a:ext cx="3168352" cy="1080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распределили функционал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C:\Documents and Settings\org03\Рабочий стол\Надежда Александровна, это для вас\IMG_15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22960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ОБУЧЕНИЕ КОМАНДЫ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528392" cy="25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5030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857232"/>
            <a:ext cx="8172400" cy="6480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ЗВУКОРЕЖИСИРОВАНИЕ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714488"/>
            <a:ext cx="8172400" cy="6480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ОПЕРАТОРСКОЕ МАСТЕРСТВО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500306"/>
            <a:ext cx="8172400" cy="6480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РЕЖИССУРА И МОНТАЖ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286124"/>
            <a:ext cx="8172400" cy="6480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ЖУРНАЛИСТИКА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ДОПОЛНИТЕЛЬНОЕ ОБОРУДОВАНИЕ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org03\Рабочий стол\ааааааа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096344" cy="2807026"/>
          </a:xfrm>
          <a:prstGeom prst="rect">
            <a:avLst/>
          </a:prstGeom>
          <a:noFill/>
        </p:spPr>
      </p:pic>
      <p:pic>
        <p:nvPicPr>
          <p:cNvPr id="7172" name="Picture 4" descr="C:\Documents and Settings\org03\Рабочий стол\аааааааа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680520" cy="2808312"/>
          </a:xfrm>
          <a:prstGeom prst="rect">
            <a:avLst/>
          </a:prstGeom>
          <a:noFill/>
        </p:spPr>
      </p:pic>
      <p:pic>
        <p:nvPicPr>
          <p:cNvPr id="7173" name="Picture 5" descr="C:\Documents and Settings\org03\Рабочий стол\аааааааа\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608512" cy="2164741"/>
          </a:xfrm>
          <a:prstGeom prst="rect">
            <a:avLst/>
          </a:prstGeom>
          <a:noFill/>
        </p:spPr>
      </p:pic>
      <p:pic>
        <p:nvPicPr>
          <p:cNvPr id="7174" name="Picture 6" descr="C:\Documents and Settings\org03\Рабочий стол\аааааааа\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952328" cy="210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556792"/>
            <a:ext cx="3635896" cy="12241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КОМАНДА 3-4 РЕБЕНКА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24944"/>
            <a:ext cx="3635896" cy="12961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НЕФОРМАЛЬНЫЙ ЛИДЕР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365104"/>
            <a:ext cx="3635896" cy="1152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РАЗНЫЙ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ПРОФИЛЬ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16632"/>
            <a:ext cx="7725544" cy="10732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 КОМАНДЫ</a:t>
            </a:r>
            <a:endParaRPr kumimoji="0" lang="ru-RU" sz="5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3968" y="1556792"/>
            <a:ext cx="4608512" cy="2448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800" b="1" dirty="0" smtClean="0">
              <a:solidFill>
                <a:srgbClr val="C8043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b="1" i="1" dirty="0" smtClean="0">
                <a:solidFill>
                  <a:srgbClr val="C8043C"/>
                </a:solidFill>
              </a:rPr>
              <a:t>МЕТОДИКА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rgbClr val="C8043C"/>
                </a:solidFill>
              </a:rPr>
              <a:t>Edu</a:t>
            </a:r>
            <a:r>
              <a:rPr lang="ru-RU" sz="6600" b="1" dirty="0" smtClean="0">
                <a:solidFill>
                  <a:srgbClr val="C8043C"/>
                </a:solidFill>
              </a:rPr>
              <a:t> </a:t>
            </a:r>
            <a:r>
              <a:rPr lang="en-US" sz="6600" b="1" dirty="0" smtClean="0">
                <a:solidFill>
                  <a:srgbClr val="C8043C"/>
                </a:solidFill>
              </a:rPr>
              <a:t>Scrum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8043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7904" y="2204864"/>
            <a:ext cx="546360" cy="1440160"/>
          </a:xfrm>
          <a:prstGeom prst="leftArrow">
            <a:avLst/>
          </a:prstGeom>
          <a:solidFill>
            <a:srgbClr val="D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705872"/>
            <a:ext cx="3635896" cy="1152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ОДНА  ОБЩАЯ ЗАДАЧА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Documents and Settings\org03\Рабочий стол\аааааааа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559427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РЕЗУЛЬТАТИВНОСТЬ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005064"/>
            <a:ext cx="6300192" cy="1071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ВЫПУСК В  ЭФИР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ТЕЛЕЖУРНАЛА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OSMOSCHOOL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273824"/>
            <a:ext cx="6300192" cy="1584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В РЕГИОНАЛЬНЫХ , ВСЕРОСИЙСКИХ  И МЕЖДУНАРОДНЫХ  КОНКУРСАХ И АКЦИЯХ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708920"/>
            <a:ext cx="6336704" cy="1008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 МЕДИАГРАМОТНОСТИ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 УЧАСТНИКОВ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32240" y="4005064"/>
            <a:ext cx="2411760" cy="1071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ВЫПУСКА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95728" y="5345832"/>
            <a:ext cx="2448272" cy="15121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695728" y="2708920"/>
            <a:ext cx="2448272" cy="1008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УЧАСТНИКОВ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124744"/>
            <a:ext cx="6336704" cy="13681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SOFT SKILLS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КОМПЕТЕНЦИЙ В ОБЛАСТИ КОММУНИКАЦИЙ И УПРАВЛЕНИЯ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695728" y="1124744"/>
            <a:ext cx="2448272" cy="12961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лидера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ЭФФЕКТЫ ПРОЕКТА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933056"/>
            <a:ext cx="9144000" cy="9361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ОБЕСПЕЧЕНО ИНФОРМАЦИОННОЕ ПОЛЕ В РАМКАХ ШКОЛЫ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564904"/>
            <a:ext cx="9144000" cy="1008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ПОДРОСТКИ  ВОВЛЕЧЕНЫ В АКТИВНУЮ СОЦИАЛЬНУЮ ПРАКТИКУ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5229200"/>
            <a:ext cx="9144000" cy="9361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ФОРМИРУЕТСЯ  ПОЛОЖИТЕЛЬНЫЙ  ИМИДЖ  ШКОЛЫ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268760"/>
            <a:ext cx="9144000" cy="9361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СОЗДАНА НОВАЯ ЦИФРОВАЯ ОБРАЗОВАТЕЛЬНАЯ СРЕДА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rg03\Рабочий стол\ааааааа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27" y="1643050"/>
            <a:ext cx="8320879" cy="478634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  <a:endParaRPr lang="ru-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ТРАЕКТОРИЯ РАЗВИТИЯ 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500174"/>
            <a:ext cx="8286808" cy="6429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РАСШИРИТЬ ЦЕЛЕВУЮ АУДИТОРИЮ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357430"/>
            <a:ext cx="8286808" cy="5074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СОЗДАТЬ ВТОРУЮ КОМАНДУ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3071810"/>
            <a:ext cx="8286808" cy="5720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ОТКРЫТЬ ШКОЛУ РАДИОВЕДУЩИХ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786190"/>
            <a:ext cx="8280920" cy="8572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ВЫСТРОИТЬ МЕЖСЕТЕВОЕ ВЗАИМОДЕЙСТВИЕ С ДРУГИМИ МЕДИАШКОЛАМИ В РОССИИ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C:\Users\Василий\Desktop\Надя +даша\аааааааа\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714884"/>
            <a:ext cx="257810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4929198"/>
            <a:ext cx="5572164" cy="1143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ОТКРЫТЬ ШКОЛУ КАРЬЕРНОЙ НАВИГАЦИИ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МЕДИАПРОДУКТЫ 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hlinkClick r:id="rId2"/>
              </a:rPr>
              <a:t>http://baykschool.net/</a:t>
            </a:r>
            <a:endParaRPr lang="ru-RU" sz="3600" b="1" dirty="0" smtClean="0"/>
          </a:p>
          <a:p>
            <a:r>
              <a:rPr lang="ru-RU" sz="3600" b="1" u="sng" dirty="0" smtClean="0">
                <a:hlinkClick r:id="rId3"/>
              </a:rPr>
              <a:t>https://youtu.be/pmLeGa_CPZw</a:t>
            </a:r>
            <a:endParaRPr lang="ru-RU" sz="3600" b="1" dirty="0" smtClean="0"/>
          </a:p>
          <a:p>
            <a:r>
              <a:rPr lang="ru-RU" sz="3600" b="1" dirty="0" smtClean="0">
                <a:hlinkClick r:id="rId4"/>
              </a:rPr>
              <a:t>https://youtu.be/ZHE0OQmcLMI</a:t>
            </a:r>
            <a:endParaRPr lang="ru-RU" sz="3600" b="1" dirty="0" smtClean="0"/>
          </a:p>
          <a:p>
            <a:r>
              <a:rPr lang="ru-RU" sz="3600" b="1" u="sng" dirty="0" smtClean="0">
                <a:hlinkClick r:id="rId5"/>
              </a:rPr>
              <a:t>https://youtu.be/jeEAFTFIKwg</a:t>
            </a:r>
            <a:endParaRPr lang="ru-RU" sz="3600" b="1" dirty="0" smtClean="0"/>
          </a:p>
          <a:p>
            <a:r>
              <a:rPr lang="ru-RU" sz="3600" b="1" dirty="0" smtClean="0">
                <a:hlinkClick r:id="rId6"/>
              </a:rPr>
              <a:t>https://youtu.be/BBCOwuJW4Pg</a:t>
            </a:r>
            <a:endParaRPr lang="ru-RU" sz="3600" b="1" dirty="0" smtClean="0"/>
          </a:p>
          <a:p>
            <a:r>
              <a:rPr lang="ru-RU" sz="3600" b="1" u="sng" dirty="0" smtClean="0">
                <a:hlinkClick r:id="rId7"/>
              </a:rPr>
              <a:t>https://youtu.be/AR1cQGapsqs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928718"/>
            <a:ext cx="914400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данном этапе развития школьного образования возникает явное противоречие между социальным заказом государства на функционально грамотного компетентностного молодого человека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реалиями выпускника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века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Проблема</a:t>
            </a:r>
            <a:endParaRPr kumimoji="0" lang="ru-RU" sz="7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ИСПОЛЬЗУЕМАЯ ЛИТЕРАТУРА: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867328" cy="5040560"/>
          </a:xfrm>
        </p:spPr>
        <p:txBody>
          <a:bodyPr>
            <a:noAutofit/>
          </a:bodyPr>
          <a:lstStyle/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Белова Е.В.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Тимбилдинг как эффективный инструмент формирования детского коллектива. – 2017/ 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https://nsportal.ru/shkola/vneklassnaya-rabota/library/2019/04/25/timbilding-kak-effektivnyy-instrument-formirovaniya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Дистанционный Институт Современного Образования. Мечты о медиаобразовании – 2020/ 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https://diso.ru/blog/8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eduScrum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современный способ построить обучение в классе – 2018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https://zen.yandex.ru/media/id/5b86398716027100aaeb711f/eduscrum--sovremennyi-sposob-postroit-obuchenie-v-klasse--5be13580bd70ad00aa0ca43e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Кирилл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Ногалес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SCRUM – эффективный метод управления проектами – 2017/ 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https://4brain.ru/blog/scrum/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2020/ 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https://4brain.ru/team/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Кофановой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Я.Ю. Методическое пособие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тимбилдингу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Что такое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2018/ [Электронный ресурс]. – Режим доступа: 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https://nsportal.ru/kultura/sotsialno-kulturnaya-deyatelnost/library/2018/12/02/metodicheskoe-posobie-po-timbildingu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Шевченко Н.В. Медиаобразование в современной школе – 2019/ [Электронный ресурс]. – Режим доступа: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https://multiurok.ru/files/mediaobrazovanie-v-sovremennoi-shkole.html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разработке проекта использованы материалы программы "Медиашкола"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(http://www.koriphey.ru/proekty/evr_media/index.php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которая подготовлена по заказу Министерства образования РФ.</a:t>
            </a: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Короченский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А.П. Журналистика и медиаобразование в XXI веке/Под ред. Белгород: изд-во Белгород.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ун-та, 2006. 368 с.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Макаров М.М. Массовая коммуникация в современном мире. М., 2000.</a:t>
            </a: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Мурюкина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Е.В. Медиаобразование старшеклассников на материале прессы. Таганрог: Изд-во Кучма, 2006. 200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 273-ФЗ «Об образовании в Российской Федерации» (с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2020 года).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Федоров А.В., Новикова А.А. Медиаобразование в ведущих странах Запада. Таганрог: Изд-во Кучма, 2005. 270 с.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89248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повышение уровня медиаграмотности населения в РФ является задачей федерального масштаба. По словам главы Министерства цифрового развития, связи и массовых коммуникаций Российской Федерации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Максута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Шадаева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медиаобразование в России находится на довольно низком уровне и необходимо принять ряд мер необходимых для развития глобальных компетенций у современной молодежи в области развития медиаграмотности.</a:t>
            </a:r>
          </a:p>
          <a:p>
            <a:pPr algn="just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31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C8043C"/>
                </a:solidFill>
              </a:rPr>
              <a:t>Гипотеза</a:t>
            </a:r>
            <a:endParaRPr lang="ru-RU" sz="7200" b="1" dirty="0">
              <a:solidFill>
                <a:srgbClr val="C80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2023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/>
              <a:t>Мы предполагаем, </a:t>
            </a:r>
          </a:p>
          <a:p>
            <a:pPr algn="ctr">
              <a:buNone/>
            </a:pPr>
            <a:r>
              <a:rPr lang="ru-RU" sz="3200" b="1" dirty="0" smtClean="0"/>
              <a:t>что формат «Медиашколы» </a:t>
            </a:r>
          </a:p>
          <a:p>
            <a:pPr algn="ctr">
              <a:buNone/>
            </a:pPr>
            <a:r>
              <a:rPr lang="ru-RU" sz="3200" b="1" dirty="0" smtClean="0"/>
              <a:t>– является универсальным для формирования у учащихся метапредметных компетенций в области медиаграмотности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>
            <a:fillRect/>
          </a:stretch>
        </p:blipFill>
        <p:spPr bwMode="auto">
          <a:xfrm>
            <a:off x="179512" y="4077072"/>
            <a:ext cx="8784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ОБЪЕКТ, ПРЕДМЕТ И ЦЕЛЬ ПРОЕКТА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МЕДИАШКОЛЫ В РАМКАХ ДОПОЛНИТЕЛЬНОГО  ОБРАЗОВАНИЯ В БАЙКИТСКОЙ  СРЕДНЕЙ ШКОЛЕ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МЕДИАОБРАЗОВАНИЕ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СОЗДАНИЕ В БАЙКИТСКОЙ ШКОЛЕ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АКТИВНОЙ МЕДИАСРЕДЫ, КОТОРАЯ БУДЕТ СПОСОБСТВОВАТЬ  ИНФОРМАЦИОННОМУ ОБРАЗОВАНИЮ И СОЦИАЛЬНОЙ АКТИВНОСТИ ШКОЛЬНИКОВ РАЗНЫХ ВОЗРАСТОВ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Home\Desktop\Новая папка (3)\Точка роста Байкит бланк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67240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вывести детей с лидерскими и организаторскими способностями на более высокий уровень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\\192.168.0.10\reports\Организаторы\Белошапкина Н.А\Фото с учебы 2020 январь\xG9vUBZJNj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endParaRPr lang="ru-RU" sz="2000" b="1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создать новую цифровую образовательную среду в рамках реализации проекта «Медиашколы» на базе «Точки роста»</a:t>
            </a: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org03\Local Settings\Temporary Internet Files\Content.Word\DSCN9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org03\Local Settings\Temporary Internet Files\Content.Word\DSCN98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76456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создать условия для детей и подростков  в сфере профессионального ориентирования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</a:t>
            </a:r>
          </a:p>
          <a:p>
            <a:pPr>
              <a:buNone/>
            </a:pPr>
            <a:endParaRPr lang="ru-RU" sz="3200" b="1" dirty="0" smtClean="0"/>
          </a:p>
          <a:p>
            <a:pPr lvl="1">
              <a:buNone/>
            </a:pP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  <p:pic>
        <p:nvPicPr>
          <p:cNvPr id="5" name="Рисунок 4" descr="C:\Users\Home\Desktop\Новая папка (3)\звукостудия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104456" cy="2880320"/>
          </a:xfrm>
          <a:prstGeom prst="rect">
            <a:avLst/>
          </a:prstGeom>
          <a:noFill/>
        </p:spPr>
      </p:pic>
      <p:pic>
        <p:nvPicPr>
          <p:cNvPr id="6" name="Рисунок 5" descr="Варианты цветного акустического поролона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9434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24744"/>
            <a:ext cx="8605620" cy="4572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создать современный, качественный, молодежный медиаконтент в формате школьного информационно-новостного канала «С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OSMOSCHOOL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192.168.0.10\reports\Организаторы\Белошапкина Н.А\COSMOSCHOOL планета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48072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9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2700</TotalTime>
  <Words>612</Words>
  <Application>Microsoft Office PowerPoint</Application>
  <PresentationFormat>Экран (4:3)</PresentationFormat>
  <Paragraphs>128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МЕДИАОБРАЗОВАНИЕ - «ШКОЛА В ШКОЛЕ»</vt:lpstr>
      <vt:lpstr>Презентация PowerPoint</vt:lpstr>
      <vt:lpstr>Презентация PowerPoint</vt:lpstr>
      <vt:lpstr>Гипотеза</vt:lpstr>
      <vt:lpstr>ОБЪЕКТ, ПРЕДМЕТ И ЦЕЛЬ ПРОЕКТА</vt:lpstr>
      <vt:lpstr>Презентация PowerPoint</vt:lpstr>
      <vt:lpstr>Презентация PowerPoint</vt:lpstr>
      <vt:lpstr>Задачи:</vt:lpstr>
      <vt:lpstr>Задачи:</vt:lpstr>
      <vt:lpstr>Презентация PowerPoint</vt:lpstr>
      <vt:lpstr>Презентация PowerPoint</vt:lpstr>
      <vt:lpstr>ОБУЧЕНИЕ КОМАНДЫ </vt:lpstr>
      <vt:lpstr>ДОПОЛНИТЕЛЬНОЕ ОБОРУДОВАНИЕ</vt:lpstr>
      <vt:lpstr>Презентация PowerPoint</vt:lpstr>
      <vt:lpstr>РЕЗУЛЬТАТИВНОСТЬ ПРОЕКТА</vt:lpstr>
      <vt:lpstr>ЭФФЕКТЫ ПРОЕКТА</vt:lpstr>
      <vt:lpstr>ВЫВОД</vt:lpstr>
      <vt:lpstr>ТРАЕКТОРИЯ РАЗВИТИЯ  ПРОЕКТА</vt:lpstr>
      <vt:lpstr>МЕДИАПРОДУКТЫ  ПРОЕКТА</vt:lpstr>
      <vt:lpstr>ИСПОЛЬЗУЕМАЯ ЛИТЕРАТУРА: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средств массовой информации в современном обществе</dc:title>
  <dc:creator>Admin</dc:creator>
  <cp:lastModifiedBy>Экимашев</cp:lastModifiedBy>
  <cp:revision>260</cp:revision>
  <dcterms:created xsi:type="dcterms:W3CDTF">2020-09-10T14:17:43Z</dcterms:created>
  <dcterms:modified xsi:type="dcterms:W3CDTF">2021-02-09T07:11:22Z</dcterms:modified>
</cp:coreProperties>
</file>